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3"/>
  </p:notesMasterIdLst>
  <p:handoutMasterIdLst>
    <p:handoutMasterId r:id="rId4"/>
  </p:handoutMasterIdLst>
  <p:sldIdLst>
    <p:sldId id="409" r:id="rId2"/>
  </p:sldIdLst>
  <p:sldSz cx="12192000" cy="6858000"/>
  <p:notesSz cx="6797675" cy="9926638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03531A-F884-4E59-B278-7D09611AA995}">
          <p14:sldIdLst>
            <p14:sldId id="409"/>
          </p14:sldIdLst>
        </p14:section>
        <p14:section name="Untitled Section" id="{6DE50388-3A89-4944-A1D6-2A5DA7B7125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98" clrIdx="0"/>
  <p:cmAuthor id="8" name="Nathalie Breysse" initials="NB" lastIdx="38" clrIdx="7">
    <p:extLst>
      <p:ext uri="{19B8F6BF-5375-455C-9EA6-DF929625EA0E}">
        <p15:presenceInfo xmlns:p15="http://schemas.microsoft.com/office/powerpoint/2012/main" userId="S-1-5-21-1839211835-619659539-556599288-95354" providerId="AD"/>
      </p:ext>
    </p:extLst>
  </p:cmAuthor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15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E1D8BF"/>
    <a:srgbClr val="949494"/>
    <a:srgbClr val="B2B2B2"/>
    <a:srgbClr val="68849E"/>
    <a:srgbClr val="80A093"/>
    <a:srgbClr val="F0F0F0"/>
    <a:srgbClr val="CAD8E4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3792" autoAdjust="0"/>
  </p:normalViewPr>
  <p:slideViewPr>
    <p:cSldViewPr snapToGrid="0" snapToObjects="1">
      <p:cViewPr varScale="1">
        <p:scale>
          <a:sx n="141" d="100"/>
          <a:sy n="141" d="100"/>
        </p:scale>
        <p:origin x="1062" y="126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576" y="-322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3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3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4854962"/>
          </a:xfrm>
        </p:spPr>
        <p:txBody>
          <a:bodyPr/>
          <a:lstStyle/>
          <a:p>
            <a:pPr>
              <a:defRPr/>
            </a:pPr>
            <a:r>
              <a:rPr lang="en-GB" dirty="0"/>
              <a:t>Dopamine is believed to be involved in motivation, reward, and reinforcement.</a:t>
            </a:r>
            <a:r>
              <a:rPr lang="en-GB" baseline="30000" dirty="0"/>
              <a:t>[Purves et al., 2008]</a:t>
            </a:r>
            <a:r>
              <a:rPr lang="en-GB" dirty="0"/>
              <a:t> Dopamine also plays an essential role in the control and coordination of movement.</a:t>
            </a:r>
            <a:r>
              <a:rPr lang="en-GB" baseline="30000" dirty="0"/>
              <a:t>[Purves et al., 2008]</a:t>
            </a:r>
            <a:endParaRPr lang="en-GB" dirty="0"/>
          </a:p>
          <a:p>
            <a:r>
              <a:rPr lang="en-GB" dirty="0"/>
              <a:t>Dopamine receptors all influence the activity of the second messenger, cyclic AMP, which is involved in many biochemical processes within a neurone.</a:t>
            </a:r>
            <a:r>
              <a:rPr lang="en-GB" baseline="30000" dirty="0"/>
              <a:t>[Kandel et al., 2000]</a:t>
            </a:r>
            <a:r>
              <a:rPr lang="en-GB" dirty="0"/>
              <a:t> Dopamine receptor subtypes D</a:t>
            </a:r>
            <a:r>
              <a:rPr lang="en-GB" baseline="-25000" dirty="0"/>
              <a:t>1</a:t>
            </a:r>
            <a:r>
              <a:rPr lang="en-GB" dirty="0"/>
              <a:t> and D</a:t>
            </a:r>
            <a:r>
              <a:rPr lang="en-GB" baseline="-25000" dirty="0"/>
              <a:t>5</a:t>
            </a:r>
            <a:r>
              <a:rPr lang="en-GB" dirty="0"/>
              <a:t> increase the levels of cyclic AMP, whereas D</a:t>
            </a:r>
            <a:r>
              <a:rPr lang="en-GB" baseline="-25000" dirty="0"/>
              <a:t>2</a:t>
            </a:r>
            <a:r>
              <a:rPr lang="en-GB" dirty="0"/>
              <a:t>, D</a:t>
            </a:r>
            <a:r>
              <a:rPr lang="en-GB" baseline="-25000" dirty="0"/>
              <a:t>3</a:t>
            </a:r>
            <a:r>
              <a:rPr lang="en-GB" dirty="0"/>
              <a:t>, and D</a:t>
            </a:r>
            <a:r>
              <a:rPr lang="en-GB" baseline="-25000" dirty="0"/>
              <a:t>4</a:t>
            </a:r>
            <a:r>
              <a:rPr lang="en-GB" dirty="0"/>
              <a:t> subtypes decrease the levels of cyclic AMP.</a:t>
            </a:r>
            <a:r>
              <a:rPr lang="en-GB" baseline="30000" dirty="0"/>
              <a:t>[Kandel et al., 2000]</a:t>
            </a:r>
            <a:r>
              <a:rPr lang="en-GB" dirty="0"/>
              <a:t> Thus, depending on which receptor subtype the neurotransmitter binds with on the postsynaptic neurone, dopamine can increase or decrease cellular activity.</a:t>
            </a:r>
            <a:r>
              <a:rPr lang="en-GB" baseline="30000" dirty="0"/>
              <a:t>[Kandel et al., 2000]</a:t>
            </a:r>
            <a:endParaRPr lang="en-GB" dirty="0"/>
          </a:p>
          <a:p>
            <a:r>
              <a:rPr lang="en-GB" dirty="0"/>
              <a:t>Dopamine, and its actions within the CNS, is critical to the underlying disease state of many conditions, including Parkinson’s disease, which is characterised by a dearth of dopamine, and schizophrenia, which appears to be caused by an overactivity of dopamine within certain brain regions.</a:t>
            </a:r>
            <a:r>
              <a:rPr lang="en-GB" baseline="30000" dirty="0"/>
              <a:t>[Stahl, 2013]</a:t>
            </a:r>
            <a:r>
              <a:rPr lang="en-GB" dirty="0"/>
              <a:t> Furthermore, many addictive substances work by altering the effect of dopamine within the brain.</a:t>
            </a:r>
            <a:r>
              <a:rPr lang="en-GB" baseline="30000" dirty="0"/>
              <a:t>[Purves et al., 2008]</a:t>
            </a:r>
            <a:r>
              <a:rPr lang="en-GB" dirty="0"/>
              <a:t> For instance, the drug cocaine appears to act by inhibiting the reuptake of dopamine, which leads to an increased concentration of dopamine in the synapse, prolonging its action.</a:t>
            </a:r>
            <a:r>
              <a:rPr lang="en-GB" baseline="30000" dirty="0"/>
              <a:t>[Purves et al., 2008]</a:t>
            </a:r>
            <a:endParaRPr lang="en-GB" dirty="0"/>
          </a:p>
          <a:p>
            <a:endParaRPr lang="en-GB" dirty="0"/>
          </a:p>
          <a:p>
            <a:r>
              <a:rPr lang="en-GB" dirty="0"/>
              <a:t>Delusion – a disturbance in thought leading to false beliefs.</a:t>
            </a:r>
            <a:br>
              <a:rPr lang="en-GB" dirty="0"/>
            </a:br>
            <a:r>
              <a:rPr lang="en-GB" dirty="0"/>
              <a:t>Hallucination – a false sensory perception, such as hearing voices or seeing things that are not there.</a:t>
            </a:r>
            <a:br>
              <a:rPr lang="en-GB" dirty="0"/>
            </a:br>
            <a:r>
              <a:rPr lang="en-GB" dirty="0"/>
              <a:t>Prolactin – a hormone, produced and released into the bloodstream by the pituitary gland, that is involved in the secretion of milk and breast growth; unusually high amounts are responsible for impotence and loss of libido in both men and women.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References:</a:t>
            </a:r>
          </a:p>
          <a:p>
            <a:r>
              <a:rPr lang="en-GB" dirty="0"/>
              <a:t>Kandel ER, Schwartz JH, </a:t>
            </a:r>
            <a:r>
              <a:rPr lang="en-GB" dirty="0" err="1"/>
              <a:t>Jessell</a:t>
            </a:r>
            <a:r>
              <a:rPr lang="en-GB" dirty="0"/>
              <a:t> TM (</a:t>
            </a:r>
            <a:r>
              <a:rPr lang="en-GB" dirty="0" err="1"/>
              <a:t>eds</a:t>
            </a:r>
            <a:r>
              <a:rPr lang="en-GB" dirty="0"/>
              <a:t>). Principles of Neural Science. 4</a:t>
            </a:r>
            <a:r>
              <a:rPr lang="en-GB" baseline="30000" dirty="0"/>
              <a:t>th</a:t>
            </a:r>
            <a:r>
              <a:rPr lang="en-GB" dirty="0"/>
              <a:t> edition. McGraw-Hill, 2000.</a:t>
            </a:r>
          </a:p>
          <a:p>
            <a:r>
              <a:rPr lang="en-GB" dirty="0"/>
              <a:t>Purves D, Augustine GJ, Fitzpatrick D, et al. (</a:t>
            </a:r>
            <a:r>
              <a:rPr lang="en-GB" dirty="0" err="1"/>
              <a:t>eds</a:t>
            </a:r>
            <a:r>
              <a:rPr lang="en-GB" dirty="0"/>
              <a:t>). </a:t>
            </a:r>
            <a:r>
              <a:rPr lang="fr-FR" dirty="0"/>
              <a:t>Neuroscience. 4</a:t>
            </a:r>
            <a:r>
              <a:rPr lang="fr-FR" baseline="30000" dirty="0"/>
              <a:t>th</a:t>
            </a:r>
            <a:r>
              <a:rPr lang="fr-FR" dirty="0"/>
              <a:t> </a:t>
            </a:r>
            <a:r>
              <a:rPr lang="fr-FR" dirty="0" err="1"/>
              <a:t>edition</a:t>
            </a:r>
            <a:r>
              <a:rPr lang="fr-FR" dirty="0"/>
              <a:t>. </a:t>
            </a:r>
            <a:r>
              <a:rPr lang="fr-FR" dirty="0" err="1"/>
              <a:t>Sinauer</a:t>
            </a:r>
            <a:r>
              <a:rPr lang="fr-FR" dirty="0"/>
              <a:t> Associates, 2008. </a:t>
            </a:r>
          </a:p>
          <a:p>
            <a:r>
              <a:rPr lang="en-GB" dirty="0"/>
              <a:t>Stahl SM. Stahl’s Essential Psychopharmacology. Neuroscientific Basis and Practical Applications. 4</a:t>
            </a:r>
            <a:r>
              <a:rPr lang="en-GB" baseline="30000" dirty="0"/>
              <a:t>th</a:t>
            </a:r>
            <a:r>
              <a:rPr lang="en-GB" dirty="0"/>
              <a:t> edition. © Cambridge University Press, 2013.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56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286193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9744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4981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493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1142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3565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8254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676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4986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9991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682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6778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305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4148854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1972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7332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88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6676968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3123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1039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6186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6" r:id="rId18"/>
    <p:sldLayoutId id="2147483737" r:id="rId19"/>
    <p:sldLayoutId id="214748374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C3FF9C-E723-47C1-AE7C-12D0354BBF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22" t="11193" r="18224" b="12445"/>
          <a:stretch/>
        </p:blipFill>
        <p:spPr>
          <a:xfrm>
            <a:off x="4254278" y="1062593"/>
            <a:ext cx="7480743" cy="4736497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5DAB1D-C686-4334-9649-343BC83992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Schizophrenia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C4552E-2E96-43E8-B93D-6FEDFFFC2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Dopamine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6CB869F-A892-447A-A9AD-03376D8290C5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1" y="1416785"/>
            <a:ext cx="3849038" cy="4749965"/>
          </a:xfrm>
        </p:spPr>
        <p:txBody>
          <a:bodyPr/>
          <a:lstStyle/>
          <a:p>
            <a:r>
              <a:rPr lang="en-GB" dirty="0"/>
              <a:t>Dopamine is produced from the precursor molecule DOPA (dihydroxyphenylalanine) by DOPA decarboxylase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Dopamine is removed from the synapse by specialised dopamine transporters, and is catabolised by monoamine oxidase (MAO) and catechol-</a:t>
            </a:r>
            <a:r>
              <a:rPr lang="en-GB" i="1" dirty="0"/>
              <a:t>O</a:t>
            </a:r>
            <a:r>
              <a:rPr lang="en-GB" dirty="0"/>
              <a:t>-methyltransferase (COMT)</a:t>
            </a:r>
            <a:r>
              <a:rPr lang="en-GB" baseline="30000" dirty="0"/>
              <a:t>1</a:t>
            </a:r>
          </a:p>
          <a:p>
            <a:r>
              <a:rPr lang="en-GB" dirty="0">
                <a:solidFill>
                  <a:schemeClr val="tx1"/>
                </a:solidFill>
              </a:rPr>
              <a:t>Dopamine is involved in movement control, motivation, reward, and reinforcement; many addictive substances work by affecting dopaminergic neurones</a:t>
            </a:r>
            <a:r>
              <a:rPr lang="en-GB" baseline="30000" dirty="0">
                <a:solidFill>
                  <a:schemeClr val="tx1"/>
                </a:solidFill>
              </a:rPr>
              <a:t>1-3</a:t>
            </a:r>
          </a:p>
          <a:p>
            <a:endParaRPr lang="en-GB" baseline="30000" dirty="0"/>
          </a:p>
          <a:p>
            <a:endParaRPr lang="da-DK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C41136-6B20-4785-8660-CC042BD1CC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1. Purves et al. </a:t>
            </a:r>
            <a:r>
              <a:rPr lang="fr-FR" dirty="0"/>
              <a:t>Neuroscience. 4</a:t>
            </a:r>
            <a:r>
              <a:rPr lang="fr-FR" baseline="30000" dirty="0"/>
              <a:t>th</a:t>
            </a:r>
            <a:r>
              <a:rPr lang="fr-FR" dirty="0"/>
              <a:t> </a:t>
            </a:r>
            <a:r>
              <a:rPr lang="fr-FR" dirty="0" err="1"/>
              <a:t>edition</a:t>
            </a:r>
            <a:r>
              <a:rPr lang="fr-FR" dirty="0"/>
              <a:t>. 2008</a:t>
            </a:r>
            <a:r>
              <a:rPr lang="en-GB" dirty="0"/>
              <a:t>; 2. Kandel et al. Principles of Neural Science. 4</a:t>
            </a:r>
            <a:r>
              <a:rPr lang="en-GB" baseline="30000" dirty="0"/>
              <a:t>th</a:t>
            </a:r>
            <a:r>
              <a:rPr lang="en-GB" dirty="0"/>
              <a:t> edition. 2000; </a:t>
            </a:r>
            <a:br>
              <a:rPr lang="en-GB" dirty="0"/>
            </a:br>
            <a:r>
              <a:rPr lang="en-GB" dirty="0"/>
              <a:t>3. Stahl. Essential Psychopharmacology. 2013</a:t>
            </a:r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375C44B3-7B53-46E7-AD40-F41B5CC33B68}"/>
              </a:ext>
            </a:extLst>
          </p:cNvPr>
          <p:cNvSpPr txBox="1"/>
          <p:nvPr/>
        </p:nvSpPr>
        <p:spPr>
          <a:xfrm>
            <a:off x="4098670" y="2107400"/>
            <a:ext cx="1847948" cy="820738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algn="r">
              <a:spcBef>
                <a:spcPts val="383"/>
              </a:spcBef>
            </a:pPr>
            <a:r>
              <a:rPr lang="en-GB" sz="1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Mesocortical pathway</a:t>
            </a:r>
          </a:p>
          <a:p>
            <a:pPr algn="r">
              <a:spcBef>
                <a:spcPts val="383"/>
              </a:spcBef>
            </a:pPr>
            <a:r>
              <a:rPr lang="en-GB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Here, dopamine influences perception, cognition, and social behaviour</a:t>
            </a:r>
            <a:r>
              <a:rPr lang="en-GB" sz="11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2,3</a:t>
            </a:r>
            <a:endParaRPr lang="en-GB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9" name="Straight Connector 468">
            <a:extLst>
              <a:ext uri="{FF2B5EF4-FFF2-40B4-BE49-F238E27FC236}">
                <a16:creationId xmlns:a16="http://schemas.microsoft.com/office/drawing/2014/main" id="{71BBDD3F-48AE-4166-A734-C80F30138954}"/>
              </a:ext>
            </a:extLst>
          </p:cNvPr>
          <p:cNvCxnSpPr>
            <a:cxnSpLocks/>
          </p:cNvCxnSpPr>
          <p:nvPr/>
        </p:nvCxnSpPr>
        <p:spPr>
          <a:xfrm flipH="1" flipV="1">
            <a:off x="6087736" y="2257372"/>
            <a:ext cx="480199" cy="598854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0" name="Straight Connector 469">
            <a:extLst>
              <a:ext uri="{FF2B5EF4-FFF2-40B4-BE49-F238E27FC236}">
                <a16:creationId xmlns:a16="http://schemas.microsoft.com/office/drawing/2014/main" id="{297E7D80-2DC7-4523-A70C-8DD2599569A8}"/>
              </a:ext>
            </a:extLst>
          </p:cNvPr>
          <p:cNvCxnSpPr>
            <a:cxnSpLocks/>
          </p:cNvCxnSpPr>
          <p:nvPr/>
        </p:nvCxnSpPr>
        <p:spPr>
          <a:xfrm flipV="1">
            <a:off x="5897406" y="2256706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" name="TextBox 470">
            <a:extLst>
              <a:ext uri="{FF2B5EF4-FFF2-40B4-BE49-F238E27FC236}">
                <a16:creationId xmlns:a16="http://schemas.microsoft.com/office/drawing/2014/main" id="{8C6B7706-34B5-400F-A41D-85780C624934}"/>
              </a:ext>
            </a:extLst>
          </p:cNvPr>
          <p:cNvSpPr txBox="1"/>
          <p:nvPr/>
        </p:nvSpPr>
        <p:spPr>
          <a:xfrm>
            <a:off x="10370169" y="1938123"/>
            <a:ext cx="1855325" cy="990015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>
              <a:spcBef>
                <a:spcPts val="383"/>
              </a:spcBef>
            </a:pPr>
            <a:r>
              <a:rPr lang="en-GB" sz="1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Nigrostriatal pathway </a:t>
            </a:r>
          </a:p>
          <a:p>
            <a:pPr>
              <a:spcBef>
                <a:spcPts val="383"/>
              </a:spcBef>
            </a:pPr>
            <a:r>
              <a:rPr lang="en-GB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Dopamine has influence over control of fine movements and initiation of movement</a:t>
            </a:r>
            <a:r>
              <a:rPr lang="en-GB" sz="11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2,3</a:t>
            </a:r>
            <a:endParaRPr lang="en-GB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2" name="Straight Connector 471">
            <a:extLst>
              <a:ext uri="{FF2B5EF4-FFF2-40B4-BE49-F238E27FC236}">
                <a16:creationId xmlns:a16="http://schemas.microsoft.com/office/drawing/2014/main" id="{6DAFB9D4-FF0E-4829-BF1E-C33C00A198AC}"/>
              </a:ext>
            </a:extLst>
          </p:cNvPr>
          <p:cNvCxnSpPr>
            <a:cxnSpLocks/>
          </p:cNvCxnSpPr>
          <p:nvPr/>
        </p:nvCxnSpPr>
        <p:spPr>
          <a:xfrm flipH="1">
            <a:off x="7959399" y="2125610"/>
            <a:ext cx="2209800" cy="1100137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Connector 472">
            <a:extLst>
              <a:ext uri="{FF2B5EF4-FFF2-40B4-BE49-F238E27FC236}">
                <a16:creationId xmlns:a16="http://schemas.microsoft.com/office/drawing/2014/main" id="{9F61CFFD-15C6-48B6-9260-6BB427E81889}"/>
              </a:ext>
            </a:extLst>
          </p:cNvPr>
          <p:cNvCxnSpPr>
            <a:cxnSpLocks/>
          </p:cNvCxnSpPr>
          <p:nvPr/>
        </p:nvCxnSpPr>
        <p:spPr>
          <a:xfrm flipV="1">
            <a:off x="10166245" y="2126614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5" name="Straight Connector 474">
            <a:extLst>
              <a:ext uri="{FF2B5EF4-FFF2-40B4-BE49-F238E27FC236}">
                <a16:creationId xmlns:a16="http://schemas.microsoft.com/office/drawing/2014/main" id="{DEB8E5D5-6D69-457D-A996-6B87A4CEEB31}"/>
              </a:ext>
            </a:extLst>
          </p:cNvPr>
          <p:cNvCxnSpPr>
            <a:cxnSpLocks/>
          </p:cNvCxnSpPr>
          <p:nvPr/>
        </p:nvCxnSpPr>
        <p:spPr>
          <a:xfrm flipH="1" flipV="1">
            <a:off x="7635550" y="3206697"/>
            <a:ext cx="1608930" cy="1998101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Connector 475">
            <a:extLst>
              <a:ext uri="{FF2B5EF4-FFF2-40B4-BE49-F238E27FC236}">
                <a16:creationId xmlns:a16="http://schemas.microsoft.com/office/drawing/2014/main" id="{943F5C8E-8592-4AB6-9321-FE5E4277B5D9}"/>
              </a:ext>
            </a:extLst>
          </p:cNvPr>
          <p:cNvCxnSpPr>
            <a:cxnSpLocks/>
          </p:cNvCxnSpPr>
          <p:nvPr/>
        </p:nvCxnSpPr>
        <p:spPr>
          <a:xfrm flipV="1">
            <a:off x="9244480" y="5204798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7" name="TextBox 476">
            <a:extLst>
              <a:ext uri="{FF2B5EF4-FFF2-40B4-BE49-F238E27FC236}">
                <a16:creationId xmlns:a16="http://schemas.microsoft.com/office/drawing/2014/main" id="{1D9354AB-8BE0-4B3C-888B-64A3D9F6C514}"/>
              </a:ext>
            </a:extLst>
          </p:cNvPr>
          <p:cNvSpPr txBox="1"/>
          <p:nvPr/>
        </p:nvSpPr>
        <p:spPr>
          <a:xfrm>
            <a:off x="4184619" y="4439232"/>
            <a:ext cx="2269236" cy="651460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algn="r">
              <a:spcBef>
                <a:spcPts val="383"/>
              </a:spcBef>
            </a:pPr>
            <a:r>
              <a:rPr lang="en-GB" sz="1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Tuberoinfundibular pathway</a:t>
            </a:r>
          </a:p>
          <a:p>
            <a:pPr algn="r">
              <a:spcBef>
                <a:spcPts val="383"/>
              </a:spcBef>
            </a:pPr>
            <a:r>
              <a:rPr lang="en-GB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Dopamine normally inhibits the release of prolactin</a:t>
            </a:r>
            <a:r>
              <a:rPr lang="en-GB" sz="11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11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8" name="Straight Connector 477">
            <a:extLst>
              <a:ext uri="{FF2B5EF4-FFF2-40B4-BE49-F238E27FC236}">
                <a16:creationId xmlns:a16="http://schemas.microsoft.com/office/drawing/2014/main" id="{37F9974F-02AB-46F9-BBB9-DE804BDE6E72}"/>
              </a:ext>
            </a:extLst>
          </p:cNvPr>
          <p:cNvCxnSpPr>
            <a:cxnSpLocks/>
          </p:cNvCxnSpPr>
          <p:nvPr/>
        </p:nvCxnSpPr>
        <p:spPr>
          <a:xfrm flipH="1">
            <a:off x="6611612" y="3890116"/>
            <a:ext cx="1157287" cy="691356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9" name="Straight Connector 478">
            <a:extLst>
              <a:ext uri="{FF2B5EF4-FFF2-40B4-BE49-F238E27FC236}">
                <a16:creationId xmlns:a16="http://schemas.microsoft.com/office/drawing/2014/main" id="{D3572573-4705-4F2B-8CD1-6330057678E0}"/>
              </a:ext>
            </a:extLst>
          </p:cNvPr>
          <p:cNvCxnSpPr>
            <a:cxnSpLocks/>
          </p:cNvCxnSpPr>
          <p:nvPr/>
        </p:nvCxnSpPr>
        <p:spPr>
          <a:xfrm flipV="1">
            <a:off x="6420517" y="4580040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7503974C-55D0-46DD-8D9F-39292375AB33}"/>
              </a:ext>
            </a:extLst>
          </p:cNvPr>
          <p:cNvSpPr/>
          <p:nvPr/>
        </p:nvSpPr>
        <p:spPr>
          <a:xfrm>
            <a:off x="9516952" y="5136859"/>
            <a:ext cx="139065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94F0CE68-AD3D-463B-B200-3ACCA375ABDB}"/>
              </a:ext>
            </a:extLst>
          </p:cNvPr>
          <p:cNvSpPr txBox="1"/>
          <p:nvPr/>
        </p:nvSpPr>
        <p:spPr>
          <a:xfrm>
            <a:off x="9385128" y="5071040"/>
            <a:ext cx="2685474" cy="1328569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>
              <a:spcBef>
                <a:spcPts val="383"/>
              </a:spcBef>
            </a:pPr>
            <a:r>
              <a:rPr lang="en-GB" sz="1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Mesolimbic pathway</a:t>
            </a:r>
          </a:p>
          <a:p>
            <a:pPr>
              <a:spcBef>
                <a:spcPts val="383"/>
              </a:spcBef>
            </a:pPr>
            <a:r>
              <a:rPr lang="en-GB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Dopamine is thought to be involved in emotion and memory, pleasurable sensations and reward, the euphoric effects of addictive substances, as well as psychotic symptoms, such as delusions and hallucinations</a:t>
            </a:r>
            <a:r>
              <a:rPr lang="en-GB" sz="11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2,3</a:t>
            </a:r>
            <a:endParaRPr lang="en-GB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2B0FFF6-FAC5-4DC4-B476-42022CFB166A}"/>
              </a:ext>
            </a:extLst>
          </p:cNvPr>
          <p:cNvGrpSpPr/>
          <p:nvPr/>
        </p:nvGrpSpPr>
        <p:grpSpPr>
          <a:xfrm>
            <a:off x="2127912" y="78287"/>
            <a:ext cx="2531174" cy="1072017"/>
            <a:chOff x="1341673" y="1559703"/>
            <a:chExt cx="3117395" cy="127700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54A3CA7-9A32-4F95-9A89-8BB8E929CEFD}"/>
                </a:ext>
              </a:extLst>
            </p:cNvPr>
            <p:cNvSpPr txBox="1"/>
            <p:nvPr/>
          </p:nvSpPr>
          <p:spPr>
            <a:xfrm>
              <a:off x="1357174" y="2467376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1"/>
                  </a:solidFill>
                </a:rPr>
                <a:t>HO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19474CE-1AC2-418E-A24C-8244375CEB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94093" y="2467376"/>
              <a:ext cx="280042" cy="1616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264AA33-32C4-4120-BBAE-89B1E6FBE62C}"/>
                </a:ext>
              </a:extLst>
            </p:cNvPr>
            <p:cNvSpPr txBox="1"/>
            <p:nvPr/>
          </p:nvSpPr>
          <p:spPr>
            <a:xfrm>
              <a:off x="3856019" y="1559703"/>
              <a:ext cx="6030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1"/>
                  </a:solidFill>
                </a:rPr>
                <a:t>NH</a:t>
              </a:r>
              <a:r>
                <a:rPr lang="en-GB" baseline="-25000" dirty="0">
                  <a:solidFill>
                    <a:schemeClr val="accent1"/>
                  </a:solidFill>
                </a:rPr>
                <a:t>2</a:t>
              </a:r>
              <a:endParaRPr lang="en-GB" dirty="0">
                <a:solidFill>
                  <a:schemeClr val="accent1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B2BC0C6-0E6D-4B95-A7D7-AA6DD59B8BF4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2124920" y="2159789"/>
              <a:ext cx="280042" cy="1616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7A5D18B-791A-43B8-A8D1-C7C20B4E6D1D}"/>
                </a:ext>
              </a:extLst>
            </p:cNvPr>
            <p:cNvCxnSpPr>
              <a:cxnSpLocks/>
            </p:cNvCxnSpPr>
            <p:nvPr/>
          </p:nvCxnSpPr>
          <p:spPr>
            <a:xfrm>
              <a:off x="2565924" y="1912502"/>
              <a:ext cx="280042" cy="1616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EF366E-ABDF-4594-BCC1-8869D51281A3}"/>
                </a:ext>
              </a:extLst>
            </p:cNvPr>
            <p:cNvCxnSpPr>
              <a:cxnSpLocks/>
            </p:cNvCxnSpPr>
            <p:nvPr/>
          </p:nvCxnSpPr>
          <p:spPr>
            <a:xfrm>
              <a:off x="2168852" y="2013883"/>
              <a:ext cx="0" cy="47032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3040BC2-A7CE-4B0B-8950-BCA543EF164C}"/>
                </a:ext>
              </a:extLst>
            </p:cNvPr>
            <p:cNvCxnSpPr>
              <a:cxnSpLocks/>
            </p:cNvCxnSpPr>
            <p:nvPr/>
          </p:nvCxnSpPr>
          <p:spPr>
            <a:xfrm>
              <a:off x="2954605" y="2005469"/>
              <a:ext cx="0" cy="46638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8647CBB-AC34-4A17-89A8-72F8A14A59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9610" y="1788434"/>
              <a:ext cx="392876" cy="2268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8F03F6B-0284-4D10-AB66-C400A414E999}"/>
                </a:ext>
              </a:extLst>
            </p:cNvPr>
            <p:cNvCxnSpPr>
              <a:cxnSpLocks/>
            </p:cNvCxnSpPr>
            <p:nvPr/>
          </p:nvCxnSpPr>
          <p:spPr>
            <a:xfrm rot="18000000">
              <a:off x="2760004" y="1669056"/>
              <a:ext cx="0" cy="47032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A468F5C-F635-4721-882C-DC94D8B2AA9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70879" y="2476615"/>
              <a:ext cx="385532" cy="22258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EC1B80-E0F6-4114-8606-AEDF10D2AA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49483" y="2464996"/>
              <a:ext cx="406602" cy="23475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E73AEBC-8C2D-4CCB-A673-37481CDD9794}"/>
                </a:ext>
              </a:extLst>
            </p:cNvPr>
            <p:cNvCxnSpPr>
              <a:cxnSpLocks/>
            </p:cNvCxnSpPr>
            <p:nvPr/>
          </p:nvCxnSpPr>
          <p:spPr>
            <a:xfrm rot="3660000">
              <a:off x="2705894" y="2320484"/>
              <a:ext cx="0" cy="360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81874BA-BD3E-4A57-B447-38570DE07CCD}"/>
                </a:ext>
              </a:extLst>
            </p:cNvPr>
            <p:cNvCxnSpPr>
              <a:cxnSpLocks/>
            </p:cNvCxnSpPr>
            <p:nvPr/>
          </p:nvCxnSpPr>
          <p:spPr>
            <a:xfrm>
              <a:off x="1888089" y="1863906"/>
              <a:ext cx="280042" cy="1616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1C03F1E-021E-4392-BE5E-85C2C0A5F2C3}"/>
                </a:ext>
              </a:extLst>
            </p:cNvPr>
            <p:cNvSpPr txBox="1"/>
            <p:nvPr/>
          </p:nvSpPr>
          <p:spPr>
            <a:xfrm>
              <a:off x="1341673" y="1631805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1"/>
                  </a:solidFill>
                </a:rPr>
                <a:t>HO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DFB029E-E9EE-42DE-909E-C74E10784A15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2941919" y="1925260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61D6F0C-B92D-4311-BF46-F82FFBD94397}"/>
                </a:ext>
              </a:extLst>
            </p:cNvPr>
            <p:cNvCxnSpPr>
              <a:cxnSpLocks/>
            </p:cNvCxnSpPr>
            <p:nvPr/>
          </p:nvCxnSpPr>
          <p:spPr>
            <a:xfrm rot="1800000" flipH="1">
              <a:off x="3253688" y="1925260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1609194-F22F-4D12-84B1-E7F9B759FD03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3559798" y="1925260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/>
    <p:extLst>
      <p:ext uri="{BB962C8B-B14F-4D97-AF65-F5344CB8AC3E}">
        <p14:creationId xmlns:p14="http://schemas.microsoft.com/office/powerpoint/2010/main" val="9645233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jQZtG50d"/>
  <p:tag name="ARTICULATE_SLIDE_COUNT" val="4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709</TotalTime>
  <Words>579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Dopamine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1365</cp:revision>
  <cp:lastPrinted>2022-02-04T08:01:23Z</cp:lastPrinted>
  <dcterms:created xsi:type="dcterms:W3CDTF">2017-01-23T14:24:15Z</dcterms:created>
  <dcterms:modified xsi:type="dcterms:W3CDTF">2022-02-23T12:33:56Z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</Properties>
</file>